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2" r:id="rId9"/>
    <p:sldId id="263" r:id="rId10"/>
    <p:sldId id="264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6"/>
    <a:srgbClr val="0033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97" d="100"/>
          <a:sy n="97" d="100"/>
        </p:scale>
        <p:origin x="-114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A3E14C8-BB83-486C-BDFF-92EDA3716F2C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701FCA89-E317-4259-B386-8BCF0F5E8303}">
      <dgm:prSet phldrT="[Text]" custT="1"/>
      <dgm:spPr/>
      <dgm:t>
        <a:bodyPr/>
        <a:lstStyle/>
        <a:p>
          <a:pPr algn="ctr"/>
          <a:r>
            <a:rPr lang="en-US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+ </a:t>
          </a:r>
          <a:r>
            <a:rPr lang="en-US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responses</a:t>
          </a:r>
          <a:endParaRPr lang="en-US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7CF35C2-E9D3-4001-8A15-1E9260839A6C}" type="parTrans" cxnId="{9C6AA840-73FC-419F-B7CD-30C9E36C489B}">
      <dgm:prSet/>
      <dgm:spPr/>
      <dgm:t>
        <a:bodyPr/>
        <a:lstStyle/>
        <a:p>
          <a:endParaRPr lang="en-US"/>
        </a:p>
      </dgm:t>
    </dgm:pt>
    <dgm:pt modelId="{DABD4715-5BE6-4B09-B235-008B956F28FE}" type="sibTrans" cxnId="{9C6AA840-73FC-419F-B7CD-30C9E36C489B}">
      <dgm:prSet/>
      <dgm:spPr/>
      <dgm:t>
        <a:bodyPr/>
        <a:lstStyle/>
        <a:p>
          <a:endParaRPr lang="en-US"/>
        </a:p>
      </dgm:t>
    </dgm:pt>
    <dgm:pt modelId="{BF5E134B-042B-4951-8B4F-E556C7F139FE}">
      <dgm:prSet phldrT="[Text]" custT="1"/>
      <dgm:spPr/>
      <dgm:t>
        <a:bodyPr/>
        <a:lstStyle/>
        <a:p>
          <a:pPr algn="ctr"/>
          <a:r>
            <a:rPr lang="en-US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+ retrieval </a:t>
          </a:r>
          <a:endParaRPr lang="en-US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A9219AC-4BE4-405A-B985-7B525BAAA772}" type="parTrans" cxnId="{1D9A7362-0726-4E26-B83C-A4D0C6775C0F}">
      <dgm:prSet/>
      <dgm:spPr/>
      <dgm:t>
        <a:bodyPr/>
        <a:lstStyle/>
        <a:p>
          <a:endParaRPr lang="en-US"/>
        </a:p>
      </dgm:t>
    </dgm:pt>
    <dgm:pt modelId="{6D72857E-4E5E-4131-9412-1861C41279D4}" type="sibTrans" cxnId="{1D9A7362-0726-4E26-B83C-A4D0C6775C0F}">
      <dgm:prSet/>
      <dgm:spPr/>
      <dgm:t>
        <a:bodyPr/>
        <a:lstStyle/>
        <a:p>
          <a:endParaRPr lang="en-US"/>
        </a:p>
      </dgm:t>
    </dgm:pt>
    <dgm:pt modelId="{0E8B1B93-907D-4AA0-BB6A-65E3643F5F46}">
      <dgm:prSet phldrT="[Text]" custT="1"/>
      <dgm:spPr/>
      <dgm:t>
        <a:bodyPr/>
        <a:lstStyle/>
        <a:p>
          <a:pPr algn="ctr"/>
          <a:r>
            <a:rPr lang="en-US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+ retention </a:t>
          </a:r>
          <a:endParaRPr lang="en-US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2EB0D95D-85D5-4089-8770-20A915B30B3B}" type="parTrans" cxnId="{7C104534-5614-4D28-A2E0-E340CBD8BD54}">
      <dgm:prSet/>
      <dgm:spPr/>
      <dgm:t>
        <a:bodyPr/>
        <a:lstStyle/>
        <a:p>
          <a:endParaRPr lang="en-US"/>
        </a:p>
      </dgm:t>
    </dgm:pt>
    <dgm:pt modelId="{6A769663-A551-496E-AC34-F420E90498F0}" type="sibTrans" cxnId="{7C104534-5614-4D28-A2E0-E340CBD8BD54}">
      <dgm:prSet/>
      <dgm:spPr/>
      <dgm:t>
        <a:bodyPr/>
        <a:lstStyle/>
        <a:p>
          <a:endParaRPr lang="en-US"/>
        </a:p>
      </dgm:t>
    </dgm:pt>
    <dgm:pt modelId="{81DB0255-14DE-4B71-A55A-BBB5DF3FFA90}" type="pres">
      <dgm:prSet presAssocID="{9A3E14C8-BB83-486C-BDFF-92EDA3716F2C}" presName="arrowDiagram" presStyleCnt="0">
        <dgm:presLayoutVars>
          <dgm:chMax val="5"/>
          <dgm:dir/>
          <dgm:resizeHandles val="exact"/>
        </dgm:presLayoutVars>
      </dgm:prSet>
      <dgm:spPr/>
    </dgm:pt>
    <dgm:pt modelId="{E67425EE-22F7-4714-A5C0-EC8EACABE799}" type="pres">
      <dgm:prSet presAssocID="{9A3E14C8-BB83-486C-BDFF-92EDA3716F2C}" presName="arrow" presStyleLbl="bgShp" presStyleIdx="0" presStyleCnt="1" custLinFactNeighborY="-4091"/>
      <dgm:spPr/>
      <dgm:t>
        <a:bodyPr/>
        <a:lstStyle/>
        <a:p>
          <a:endParaRPr lang="en-US"/>
        </a:p>
      </dgm:t>
    </dgm:pt>
    <dgm:pt modelId="{DD2C5A39-36FA-4B64-B59C-8EA9857D7449}" type="pres">
      <dgm:prSet presAssocID="{9A3E14C8-BB83-486C-BDFF-92EDA3716F2C}" presName="arrowDiagram3" presStyleCnt="0"/>
      <dgm:spPr/>
    </dgm:pt>
    <dgm:pt modelId="{C6DE4A81-CE22-4E9E-B26E-F2C1F0419AAB}" type="pres">
      <dgm:prSet presAssocID="{701FCA89-E317-4259-B386-8BCF0F5E8303}" presName="bullet3a" presStyleLbl="node1" presStyleIdx="0" presStyleCnt="3"/>
      <dgm:spPr/>
    </dgm:pt>
    <dgm:pt modelId="{4866292A-F6C6-481C-8A03-BC87DD51E310}" type="pres">
      <dgm:prSet presAssocID="{701FCA89-E317-4259-B386-8BCF0F5E8303}" presName="textBox3a" presStyleLbl="revTx" presStyleIdx="0" presStyleCnt="3" custScaleX="15048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8E7E30-5AF7-4C9E-9FCC-0FB8295C097F}" type="pres">
      <dgm:prSet presAssocID="{BF5E134B-042B-4951-8B4F-E556C7F139FE}" presName="bullet3b" presStyleLbl="node1" presStyleIdx="1" presStyleCnt="3"/>
      <dgm:spPr/>
    </dgm:pt>
    <dgm:pt modelId="{7D953332-30DB-4315-9FF9-F94093678538}" type="pres">
      <dgm:prSet presAssocID="{BF5E134B-042B-4951-8B4F-E556C7F139FE}" presName="textBox3b" presStyleLbl="revTx" presStyleIdx="1" presStyleCnt="3" custScaleX="13257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E15D6F0-C494-4D9D-A124-A8720C39A560}" type="pres">
      <dgm:prSet presAssocID="{0E8B1B93-907D-4AA0-BB6A-65E3643F5F46}" presName="bullet3c" presStyleLbl="node1" presStyleIdx="2" presStyleCnt="3"/>
      <dgm:spPr/>
    </dgm:pt>
    <dgm:pt modelId="{FAF17E42-EF4E-4243-BB1F-333F405CDD01}" type="pres">
      <dgm:prSet presAssocID="{0E8B1B93-907D-4AA0-BB6A-65E3643F5F46}" presName="textBox3c" presStyleLbl="revTx" presStyleIdx="2" presStyleCnt="3" custScaleX="142803" custScaleY="10261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842C8AA-EA49-412F-9C4F-C72F46F6E1AF}" type="presOf" srcId="{701FCA89-E317-4259-B386-8BCF0F5E8303}" destId="{4866292A-F6C6-481C-8A03-BC87DD51E310}" srcOrd="0" destOrd="0" presId="urn:microsoft.com/office/officeart/2005/8/layout/arrow2"/>
    <dgm:cxn modelId="{7C104534-5614-4D28-A2E0-E340CBD8BD54}" srcId="{9A3E14C8-BB83-486C-BDFF-92EDA3716F2C}" destId="{0E8B1B93-907D-4AA0-BB6A-65E3643F5F46}" srcOrd="2" destOrd="0" parTransId="{2EB0D95D-85D5-4089-8770-20A915B30B3B}" sibTransId="{6A769663-A551-496E-AC34-F420E90498F0}"/>
    <dgm:cxn modelId="{4CE403C3-CB01-4569-A390-0BD5B707E29C}" type="presOf" srcId="{9A3E14C8-BB83-486C-BDFF-92EDA3716F2C}" destId="{81DB0255-14DE-4B71-A55A-BBB5DF3FFA90}" srcOrd="0" destOrd="0" presId="urn:microsoft.com/office/officeart/2005/8/layout/arrow2"/>
    <dgm:cxn modelId="{9C6AA840-73FC-419F-B7CD-30C9E36C489B}" srcId="{9A3E14C8-BB83-486C-BDFF-92EDA3716F2C}" destId="{701FCA89-E317-4259-B386-8BCF0F5E8303}" srcOrd="0" destOrd="0" parTransId="{17CF35C2-E9D3-4001-8A15-1E9260839A6C}" sibTransId="{DABD4715-5BE6-4B09-B235-008B956F28FE}"/>
    <dgm:cxn modelId="{1D9A7362-0726-4E26-B83C-A4D0C6775C0F}" srcId="{9A3E14C8-BB83-486C-BDFF-92EDA3716F2C}" destId="{BF5E134B-042B-4951-8B4F-E556C7F139FE}" srcOrd="1" destOrd="0" parTransId="{3A9219AC-4BE4-405A-B985-7B525BAAA772}" sibTransId="{6D72857E-4E5E-4131-9412-1861C41279D4}"/>
    <dgm:cxn modelId="{363002D9-7B85-4087-A4D9-A83D2DF42607}" type="presOf" srcId="{0E8B1B93-907D-4AA0-BB6A-65E3643F5F46}" destId="{FAF17E42-EF4E-4243-BB1F-333F405CDD01}" srcOrd="0" destOrd="0" presId="urn:microsoft.com/office/officeart/2005/8/layout/arrow2"/>
    <dgm:cxn modelId="{C6327B2B-84D6-4F9D-81AC-E0123D531156}" type="presOf" srcId="{BF5E134B-042B-4951-8B4F-E556C7F139FE}" destId="{7D953332-30DB-4315-9FF9-F94093678538}" srcOrd="0" destOrd="0" presId="urn:microsoft.com/office/officeart/2005/8/layout/arrow2"/>
    <dgm:cxn modelId="{26685804-0B7A-412B-878D-89EF531A1170}" type="presParOf" srcId="{81DB0255-14DE-4B71-A55A-BBB5DF3FFA90}" destId="{E67425EE-22F7-4714-A5C0-EC8EACABE799}" srcOrd="0" destOrd="0" presId="urn:microsoft.com/office/officeart/2005/8/layout/arrow2"/>
    <dgm:cxn modelId="{74432BE9-1831-43B2-BF2F-C3F294766A05}" type="presParOf" srcId="{81DB0255-14DE-4B71-A55A-BBB5DF3FFA90}" destId="{DD2C5A39-36FA-4B64-B59C-8EA9857D7449}" srcOrd="1" destOrd="0" presId="urn:microsoft.com/office/officeart/2005/8/layout/arrow2"/>
    <dgm:cxn modelId="{5825D5CC-76C3-40F9-ACCB-AFDB046C37C0}" type="presParOf" srcId="{DD2C5A39-36FA-4B64-B59C-8EA9857D7449}" destId="{C6DE4A81-CE22-4E9E-B26E-F2C1F0419AAB}" srcOrd="0" destOrd="0" presId="urn:microsoft.com/office/officeart/2005/8/layout/arrow2"/>
    <dgm:cxn modelId="{ED615489-E00E-4240-A8E4-D27CE146939C}" type="presParOf" srcId="{DD2C5A39-36FA-4B64-B59C-8EA9857D7449}" destId="{4866292A-F6C6-481C-8A03-BC87DD51E310}" srcOrd="1" destOrd="0" presId="urn:microsoft.com/office/officeart/2005/8/layout/arrow2"/>
    <dgm:cxn modelId="{A2505CB9-D9B4-46E8-B893-1F10DD69C409}" type="presParOf" srcId="{DD2C5A39-36FA-4B64-B59C-8EA9857D7449}" destId="{788E7E30-5AF7-4C9E-9FCC-0FB8295C097F}" srcOrd="2" destOrd="0" presId="urn:microsoft.com/office/officeart/2005/8/layout/arrow2"/>
    <dgm:cxn modelId="{575B1592-3FB5-4DDB-86D0-3D272E9E9ACF}" type="presParOf" srcId="{DD2C5A39-36FA-4B64-B59C-8EA9857D7449}" destId="{7D953332-30DB-4315-9FF9-F94093678538}" srcOrd="3" destOrd="0" presId="urn:microsoft.com/office/officeart/2005/8/layout/arrow2"/>
    <dgm:cxn modelId="{498F65B3-CEB2-4906-9D83-B73FDEDA7867}" type="presParOf" srcId="{DD2C5A39-36FA-4B64-B59C-8EA9857D7449}" destId="{7E15D6F0-C494-4D9D-A124-A8720C39A560}" srcOrd="4" destOrd="0" presId="urn:microsoft.com/office/officeart/2005/8/layout/arrow2"/>
    <dgm:cxn modelId="{60962B25-C8ED-48FC-A4CB-15315C6CA74B}" type="presParOf" srcId="{DD2C5A39-36FA-4B64-B59C-8EA9857D7449}" destId="{FAF17E42-EF4E-4243-BB1F-333F405CDD01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E67425EE-22F7-4714-A5C0-EC8EACABE799}">
      <dsp:nvSpPr>
        <dsp:cNvPr id="0" name=""/>
        <dsp:cNvSpPr/>
      </dsp:nvSpPr>
      <dsp:spPr>
        <a:xfrm>
          <a:off x="0" y="1219198"/>
          <a:ext cx="3352800" cy="2095500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6DE4A81-CE22-4E9E-B26E-F2C1F0419AAB}">
      <dsp:nvSpPr>
        <dsp:cNvPr id="0" name=""/>
        <dsp:cNvSpPr/>
      </dsp:nvSpPr>
      <dsp:spPr>
        <a:xfrm>
          <a:off x="425805" y="2751239"/>
          <a:ext cx="87172" cy="8717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866292A-F6C6-481C-8A03-BC87DD51E310}">
      <dsp:nvSpPr>
        <dsp:cNvPr id="0" name=""/>
        <dsp:cNvSpPr/>
      </dsp:nvSpPr>
      <dsp:spPr>
        <a:xfrm>
          <a:off x="272185" y="2794825"/>
          <a:ext cx="1175615" cy="60559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6191" tIns="0" rIns="0" bIns="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+ </a:t>
          </a:r>
          <a:r>
            <a:rPr lang="en-US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responses</a:t>
          </a:r>
          <a:endParaRPr lang="en-US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72185" y="2794825"/>
        <a:ext cx="1175615" cy="605599"/>
      </dsp:txXfrm>
    </dsp:sp>
    <dsp:sp modelId="{788E7E30-5AF7-4C9E-9FCC-0FB8295C097F}">
      <dsp:nvSpPr>
        <dsp:cNvPr id="0" name=""/>
        <dsp:cNvSpPr/>
      </dsp:nvSpPr>
      <dsp:spPr>
        <a:xfrm>
          <a:off x="1195273" y="2181682"/>
          <a:ext cx="157581" cy="15758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D953332-30DB-4315-9FF9-F94093678538}">
      <dsp:nvSpPr>
        <dsp:cNvPr id="0" name=""/>
        <dsp:cNvSpPr/>
      </dsp:nvSpPr>
      <dsp:spPr>
        <a:xfrm>
          <a:off x="1142999" y="2260473"/>
          <a:ext cx="1066801" cy="113995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3499" tIns="0" rIns="0" bIns="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+ retrieval </a:t>
          </a:r>
          <a:endParaRPr lang="en-US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142999" y="2260473"/>
        <a:ext cx="1066801" cy="1139952"/>
      </dsp:txXfrm>
    </dsp:sp>
    <dsp:sp modelId="{7E15D6F0-C494-4D9D-A124-A8720C39A560}">
      <dsp:nvSpPr>
        <dsp:cNvPr id="0" name=""/>
        <dsp:cNvSpPr/>
      </dsp:nvSpPr>
      <dsp:spPr>
        <a:xfrm>
          <a:off x="2120646" y="1835086"/>
          <a:ext cx="217932" cy="21793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AF17E42-EF4E-4243-BB1F-333F405CDD01}">
      <dsp:nvSpPr>
        <dsp:cNvPr id="0" name=""/>
        <dsp:cNvSpPr/>
      </dsp:nvSpPr>
      <dsp:spPr>
        <a:xfrm>
          <a:off x="2057400" y="1925003"/>
          <a:ext cx="1149095" cy="14944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5478" tIns="0" rIns="0" bIns="0" numCol="1" spcCol="1270" anchor="t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+ retention </a:t>
          </a:r>
          <a:endParaRPr lang="en-US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057400" y="1925003"/>
        <a:ext cx="1149095" cy="149447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4CE76D-F069-4BFE-A9A5-96AC3667306C}" type="datetimeFigureOut">
              <a:rPr lang="en-US" smtClean="0"/>
              <a:pPr/>
              <a:t>09/16/09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675503-F29B-422D-BD1F-A6C29502C7E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Active Participation </a:t>
            </a:r>
            <a:r>
              <a:rPr lang="en-US" baseline="0" dirty="0" smtClean="0"/>
              <a:t> and effective teaching practices are directly related to the Response to Intervention and Instruction framework.</a:t>
            </a:r>
          </a:p>
          <a:p>
            <a:r>
              <a:rPr lang="en-US" baseline="0" dirty="0" smtClean="0"/>
              <a:t>Specifically in the following areas:</a:t>
            </a:r>
          </a:p>
          <a:p>
            <a:pPr marL="514350" marR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sz="1200" b="0" u="sng" dirty="0" smtClean="0"/>
              <a:t>High Quality Classroom Instruction / Standards-Aligned Core Curriculum: 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Common </a:t>
            </a:r>
            <a:r>
              <a:rPr lang="en-US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evidence‐based instructional practices 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that represent “core” practices across all subject areas 	</a:t>
            </a:r>
            <a:endParaRPr lang="en-US" sz="1200" b="1" dirty="0" smtClean="0"/>
          </a:p>
          <a:p>
            <a:pPr marL="514350" marR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sz="1200" b="0" u="sng" dirty="0" smtClean="0"/>
              <a:t>Relational Support:</a:t>
            </a:r>
            <a:r>
              <a:rPr lang="en-US" sz="1200" b="0" u="sng" baseline="0" dirty="0" smtClean="0"/>
              <a:t> 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system includes the elements of Pennsylvania’s Resiliency/ Wellness systemic approach*: • High Expectations • </a:t>
            </a:r>
            <a:r>
              <a:rPr lang="en-US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Meaningful Student Engagement 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•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Connectiveness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and Bonding • Skills for Life • Clear and Consistent Boundaries • Unconditional Support 	</a:t>
            </a:r>
            <a:endParaRPr lang="en-US" sz="1200" b="0" u="sng" dirty="0" smtClean="0"/>
          </a:p>
          <a:p>
            <a:pPr marL="514350" marR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sz="1200" b="0" u="sng" dirty="0" smtClean="0"/>
              <a:t>Scientifically/Evidence Based Interventions, Instructional Methodologies and Strategies: 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explicit and </a:t>
            </a:r>
            <a:r>
              <a:rPr lang="en-US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systematic instruction of strategies 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(direct explanation, </a:t>
            </a:r>
            <a:r>
              <a:rPr lang="en-US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modeling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and group practice) 	</a:t>
            </a:r>
            <a:endParaRPr lang="en-US" sz="1200" b="0" u="sng" dirty="0" smtClean="0"/>
          </a:p>
          <a:p>
            <a:pPr marL="514350" indent="-514350">
              <a:buAutoNum type="arabicPeriod"/>
            </a:pPr>
            <a:r>
              <a:rPr lang="en-US" sz="1200" dirty="0" smtClean="0"/>
              <a:t>Tiered Instructional Interventions</a:t>
            </a:r>
          </a:p>
          <a:p>
            <a:pPr marL="514350" indent="-514350">
              <a:buAutoNum type="arabicPeriod"/>
            </a:pPr>
            <a:r>
              <a:rPr lang="en-US" sz="1200" dirty="0" smtClean="0"/>
              <a:t>Data-Based Decision-Making</a:t>
            </a:r>
          </a:p>
          <a:p>
            <a:pPr marL="514350" marR="0" indent="-5143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sz="1200" b="0" u="sng" dirty="0" smtClean="0"/>
              <a:t>Professional Development: </a:t>
            </a:r>
            <a:r>
              <a:rPr lang="en-US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Core strategies 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(ex: SIM, </a:t>
            </a:r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Marzano’s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Classroom Instruction That Works, Ellis) 	</a:t>
            </a:r>
          </a:p>
          <a:p>
            <a:pPr marL="514350" indent="-514350">
              <a:buAutoNum type="arabicPeriod"/>
            </a:pPr>
            <a:endParaRPr lang="en-US" sz="1200" b="0" u="sng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675503-F29B-422D-BD1F-A6C29502C7ED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u="sng" dirty="0" smtClean="0"/>
              <a:t>Think</a:t>
            </a:r>
            <a:r>
              <a:rPr lang="en-US" dirty="0" smtClean="0"/>
              <a:t>: Have participants think and record responses.</a:t>
            </a:r>
          </a:p>
          <a:p>
            <a:r>
              <a:rPr lang="en-US" u="sng" dirty="0" smtClean="0"/>
              <a:t>Pair</a:t>
            </a:r>
            <a:r>
              <a:rPr lang="en-US" dirty="0" smtClean="0"/>
              <a:t>: Number</a:t>
            </a:r>
            <a:r>
              <a:rPr lang="en-US" baseline="0" dirty="0" smtClean="0"/>
              <a:t> participants (1s, 2s), Have participants share their ideas with their partners, Have them record their partner’s best ideas</a:t>
            </a:r>
          </a:p>
          <a:p>
            <a:r>
              <a:rPr lang="en-US" u="sng" baseline="0" dirty="0" smtClean="0"/>
              <a:t>Share</a:t>
            </a:r>
            <a:r>
              <a:rPr lang="en-US" baseline="0" dirty="0" smtClean="0"/>
              <a:t>: use doc cam to record responses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675503-F29B-422D-BD1F-A6C29502C7ED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http://www.scoe.org/pub/htdocs/archer-videos.html</a:t>
            </a:r>
            <a:r>
              <a:rPr lang="en-US" baseline="0" dirty="0" smtClean="0"/>
              <a:t> </a:t>
            </a:r>
            <a:endParaRPr lang="en-US" dirty="0" smtClean="0"/>
          </a:p>
          <a:p>
            <a:r>
              <a:rPr lang="en-US" dirty="0" smtClean="0"/>
              <a:t>Active Participation Instruction, 7th grade (May 2008) -8.18 minutes</a:t>
            </a:r>
            <a:br>
              <a:rPr lang="en-US" dirty="0" smtClean="0"/>
            </a:br>
            <a:r>
              <a:rPr lang="en-US" dirty="0" smtClean="0"/>
              <a:t>Modeling and guided practice are used to teach students class participation strategies and behaviors.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675503-F29B-422D-BD1F-A6C29502C7ED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Reasons</a:t>
            </a:r>
            <a:r>
              <a:rPr lang="en-US" baseline="0" dirty="0" smtClean="0"/>
              <a:t> to use cooperative teams:</a:t>
            </a:r>
          </a:p>
          <a:p>
            <a:r>
              <a:rPr lang="en-US" baseline="0" dirty="0" smtClean="0"/>
              <a:t>Skit, chart, semantic mapping, activities that are more involved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675503-F29B-422D-BD1F-A6C29502C7ED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Give participants time</a:t>
            </a:r>
            <a:r>
              <a:rPr lang="en-US" baseline="0" dirty="0" smtClean="0"/>
              <a:t> to list the practices they could use in their situations.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675503-F29B-422D-BD1F-A6C29502C7ED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3732D5-2D00-435C-BD8A-41233978046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473D20-5CB0-42ED-86DD-949A8678FD2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838200"/>
            <a:ext cx="2152650" cy="5257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838200"/>
            <a:ext cx="6305550" cy="5257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798EC9-BFF5-40C7-A211-90D2DEAF7E8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38F3D6C-F3C2-4115-AD0E-6D41A5439E8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DC5BE9-4C58-4B5B-8219-21C225374CB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981200"/>
            <a:ext cx="42291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981200"/>
            <a:ext cx="42291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69853D-D6D6-4BB2-B8A8-1319D7B09D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E70FB0-ABCC-4875-A286-708281DF27B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077ABF-CA59-4D26-88C5-BCBE80A81A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CCA46E-5C65-4306-B670-802341CFED3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70D187-A7B2-4673-A207-7B5A0FB24F8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BFF291-FCA1-4879-A28D-9755767A0F4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838200"/>
            <a:ext cx="8610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981200"/>
            <a:ext cx="8610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95FD847-A1B0-4421-B4A4-9770B177104C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42" name="Picture 18" descr="E:\PFiles\MSOffice\Clipart\homeanim\j0076144.gif"/>
          <p:cNvPicPr>
            <a:picLocks noChangeAspect="1" noChangeArrowheads="1" noCrop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903288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3366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3366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3366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3366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3366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3366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3366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3366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rgbClr val="003366"/>
          </a:solidFill>
          <a:effectLst>
            <a:outerShdw blurRad="38100" dist="38100" dir="2700000" algn="tl">
              <a:srgbClr val="C0C0C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oe.org/pub/htdocs/archer-videos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09600" y="2514600"/>
            <a:ext cx="7772400" cy="1143000"/>
          </a:xfrm>
        </p:spPr>
        <p:txBody>
          <a:bodyPr/>
          <a:lstStyle/>
          <a:p>
            <a:r>
              <a:rPr lang="en-US" dirty="0" smtClean="0"/>
              <a:t>Getting Them All Engaged:</a:t>
            </a:r>
            <a:br>
              <a:rPr lang="en-US" dirty="0" smtClean="0"/>
            </a:br>
            <a:r>
              <a:rPr lang="en-US" sz="3200" dirty="0" smtClean="0">
                <a:solidFill>
                  <a:srgbClr val="00B050"/>
                </a:solidFill>
              </a:rPr>
              <a:t>Inclusive Active Participation </a:t>
            </a:r>
            <a:br>
              <a:rPr lang="en-US" sz="3200" dirty="0" smtClean="0">
                <a:solidFill>
                  <a:srgbClr val="00B050"/>
                </a:solidFill>
              </a:rPr>
            </a:br>
            <a:r>
              <a:rPr lang="en-US" sz="3200" dirty="0" smtClean="0">
                <a:solidFill>
                  <a:srgbClr val="00B050"/>
                </a:solidFill>
              </a:rPr>
              <a:t>in Secondary Classes</a:t>
            </a:r>
            <a:endParaRPr lang="en-US" sz="3200" dirty="0">
              <a:solidFill>
                <a:srgbClr val="00B05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09600" y="5486400"/>
            <a:ext cx="8077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Adapted from Anita Archer workshop: </a:t>
            </a:r>
          </a:p>
          <a:p>
            <a:r>
              <a:rPr lang="en-US" i="1" dirty="0" smtClean="0"/>
              <a:t>Engaging and Effectively Instructing Older Students in Reading</a:t>
            </a:r>
          </a:p>
          <a:p>
            <a:r>
              <a:rPr lang="en-US" sz="1800" dirty="0" err="1" smtClean="0"/>
              <a:t>PaTTAN</a:t>
            </a:r>
            <a:r>
              <a:rPr lang="en-US" sz="1800" dirty="0" smtClean="0"/>
              <a:t> –Harrisburg				7-13-09</a:t>
            </a:r>
            <a:r>
              <a:rPr lang="en-US" sz="1800" i="1" dirty="0" smtClean="0"/>
              <a:t> </a:t>
            </a:r>
            <a:endParaRPr lang="en-US" sz="1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Verbal Responses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Partners</a:t>
            </a:r>
            <a:r>
              <a:rPr lang="en-US" dirty="0" smtClean="0"/>
              <a:t>: more helpful hints</a:t>
            </a:r>
          </a:p>
          <a:p>
            <a:pPr lvl="1"/>
            <a:r>
              <a:rPr lang="en-US" dirty="0" smtClean="0"/>
              <a:t>Teach students how to work together</a:t>
            </a:r>
          </a:p>
          <a:p>
            <a:pPr lvl="2"/>
            <a:r>
              <a:rPr lang="en-US" dirty="0" smtClean="0"/>
              <a:t>LOOK, LEAN, LISTEN, WHISPER</a:t>
            </a:r>
          </a:p>
          <a:p>
            <a:pPr lvl="1"/>
            <a:r>
              <a:rPr lang="en-US" dirty="0" smtClean="0"/>
              <a:t>Explain partners are not related to ‘friendship’ but better matched to ‘work relationships’</a:t>
            </a:r>
          </a:p>
          <a:p>
            <a:pPr lvl="1"/>
            <a:r>
              <a:rPr lang="en-US" dirty="0" smtClean="0"/>
              <a:t>Change partnerships occasionally</a:t>
            </a:r>
          </a:p>
          <a:p>
            <a:pPr lvl="2"/>
            <a:r>
              <a:rPr lang="en-US" dirty="0" smtClean="0"/>
              <a:t>Every 3-6 weeks</a:t>
            </a:r>
          </a:p>
          <a:p>
            <a:pPr lvl="1"/>
            <a:r>
              <a:rPr lang="en-US" dirty="0" smtClean="0"/>
              <a:t>When you wish to use cooperative teams, join two partnerships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Verbal Responses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52600"/>
            <a:ext cx="8610600" cy="4114800"/>
          </a:xfrm>
        </p:spPr>
        <p:txBody>
          <a:bodyPr/>
          <a:lstStyle/>
          <a:p>
            <a:r>
              <a:rPr lang="en-US" b="1" dirty="0" smtClean="0"/>
              <a:t>Partners</a:t>
            </a:r>
            <a:r>
              <a:rPr lang="en-US" dirty="0" smtClean="0"/>
              <a:t>: when to use</a:t>
            </a:r>
          </a:p>
          <a:p>
            <a:pPr lvl="1">
              <a:buNone/>
            </a:pPr>
            <a:r>
              <a:rPr lang="en-US" sz="2400" dirty="0" smtClean="0"/>
              <a:t>1. Say answer to partner. Provide a sentence starter</a:t>
            </a:r>
          </a:p>
          <a:p>
            <a:pPr lvl="2"/>
            <a:r>
              <a:rPr lang="en-US" sz="2000" dirty="0" smtClean="0"/>
              <a:t>Ex. Have students say, “The main idea of the paragraph is ____”</a:t>
            </a:r>
          </a:p>
          <a:p>
            <a:pPr lvl="1">
              <a:buNone/>
            </a:pPr>
            <a:r>
              <a:rPr lang="en-US" sz="2400" dirty="0" smtClean="0"/>
              <a:t>2</a:t>
            </a:r>
            <a:r>
              <a:rPr lang="en-US" dirty="0" smtClean="0"/>
              <a:t>. </a:t>
            </a:r>
            <a:r>
              <a:rPr lang="en-US" sz="2400" dirty="0" smtClean="0"/>
              <a:t>Retell content of a lesson using a graphic organizer</a:t>
            </a:r>
          </a:p>
          <a:p>
            <a:pPr lvl="1">
              <a:buNone/>
            </a:pPr>
            <a:r>
              <a:rPr lang="en-US" sz="2400" dirty="0" smtClean="0"/>
              <a:t>3. Review information with a partner</a:t>
            </a:r>
          </a:p>
          <a:p>
            <a:pPr lvl="2"/>
            <a:r>
              <a:rPr lang="en-US" sz="2000" dirty="0" smtClean="0"/>
              <a:t>Teach-Pause or Study, Tell, Help, Check</a:t>
            </a:r>
          </a:p>
          <a:p>
            <a:pPr lvl="1">
              <a:buNone/>
            </a:pPr>
            <a:r>
              <a:rPr lang="en-US" sz="2400" dirty="0" smtClean="0"/>
              <a:t>4. Brainstorm (Think, Pair, Share)</a:t>
            </a:r>
          </a:p>
          <a:p>
            <a:pPr lvl="1">
              <a:buNone/>
            </a:pPr>
            <a:r>
              <a:rPr lang="en-US" sz="2400" dirty="0" smtClean="0"/>
              <a:t>5. Explain process or strategy using examples</a:t>
            </a:r>
          </a:p>
        </p:txBody>
      </p:sp>
      <p:pic>
        <p:nvPicPr>
          <p:cNvPr id="4" name="Picture 3" descr="student partners.jpg"/>
          <p:cNvPicPr>
            <a:picLocks noChangeAspect="1"/>
          </p:cNvPicPr>
          <p:nvPr/>
        </p:nvPicPr>
        <p:blipFill>
          <a:blip r:embed="rId2" cstate="print">
            <a:lum/>
          </a:blip>
          <a:srcRect t="34632"/>
          <a:stretch>
            <a:fillRect/>
          </a:stretch>
        </p:blipFill>
        <p:spPr>
          <a:xfrm>
            <a:off x="3200400" y="5419725"/>
            <a:ext cx="3076575" cy="14382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Verbal Responses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981200"/>
            <a:ext cx="8077200" cy="4114800"/>
          </a:xfrm>
        </p:spPr>
        <p:txBody>
          <a:bodyPr/>
          <a:lstStyle/>
          <a:p>
            <a:r>
              <a:rPr lang="en-US" b="1" dirty="0" smtClean="0"/>
              <a:t>Partners: </a:t>
            </a:r>
            <a:r>
              <a:rPr lang="en-US" dirty="0" smtClean="0"/>
              <a:t>Study-Tell-Help-Check strategy</a:t>
            </a:r>
          </a:p>
          <a:p>
            <a:pPr lvl="1">
              <a:buNone/>
            </a:pPr>
            <a:r>
              <a:rPr lang="en-US" dirty="0" smtClean="0"/>
              <a:t>Study 	</a:t>
            </a:r>
            <a:r>
              <a:rPr lang="en-US" sz="1800" dirty="0" smtClean="0"/>
              <a:t>Give students an opportunity to study their notes, handout, or 		textbook (1 or 2 minutes).</a:t>
            </a:r>
          </a:p>
          <a:p>
            <a:pPr lvl="1">
              <a:buNone/>
            </a:pPr>
            <a:r>
              <a:rPr lang="en-US" dirty="0" smtClean="0"/>
              <a:t>Tell 	</a:t>
            </a:r>
            <a:r>
              <a:rPr lang="en-US" sz="1800" dirty="0" smtClean="0"/>
              <a:t>Direct one member of the partnership to tell their partner all they 		can remember about a topic without consulting any materials.</a:t>
            </a:r>
          </a:p>
          <a:p>
            <a:pPr lvl="1">
              <a:buNone/>
            </a:pPr>
            <a:r>
              <a:rPr lang="en-US" dirty="0" smtClean="0"/>
              <a:t>Help 	</a:t>
            </a:r>
            <a:r>
              <a:rPr lang="en-US" sz="1800" dirty="0" smtClean="0"/>
              <a:t>Have their partners help them out by asking them questions, 		giving them hints, or telling them any missing information.</a:t>
            </a:r>
          </a:p>
          <a:p>
            <a:pPr lvl="1">
              <a:buNone/>
            </a:pPr>
            <a:r>
              <a:rPr lang="en-US" dirty="0" smtClean="0"/>
              <a:t>Check 	</a:t>
            </a:r>
            <a:r>
              <a:rPr lang="en-US" sz="1800" dirty="0" smtClean="0"/>
              <a:t>When both partners have exhausted their recall, have them check 		their notes, handouts, or textbooks for any missing information.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Verbal Responses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Individual Turns</a:t>
            </a:r>
            <a:r>
              <a:rPr lang="en-US" dirty="0" smtClean="0"/>
              <a:t>: Less desirable practices</a:t>
            </a:r>
          </a:p>
          <a:p>
            <a:pPr lvl="1"/>
            <a:r>
              <a:rPr lang="en-US" dirty="0" smtClean="0"/>
              <a:t>Calling on volunteers</a:t>
            </a:r>
          </a:p>
          <a:p>
            <a:pPr lvl="2"/>
            <a:r>
              <a:rPr lang="en-US" dirty="0" smtClean="0"/>
              <a:t>Guidelines</a:t>
            </a:r>
          </a:p>
          <a:p>
            <a:pPr lvl="3"/>
            <a:r>
              <a:rPr lang="en-US" dirty="0" smtClean="0"/>
              <a:t>Call on volunteers when the answer is a </a:t>
            </a:r>
            <a:r>
              <a:rPr lang="en-US" i="1" dirty="0" smtClean="0"/>
              <a:t>product of personal experience</a:t>
            </a:r>
          </a:p>
          <a:p>
            <a:pPr lvl="3"/>
            <a:r>
              <a:rPr lang="en-US" dirty="0" smtClean="0"/>
              <a:t>Don’t call on volunteers when the answer is a </a:t>
            </a:r>
            <a:r>
              <a:rPr lang="en-US" i="1" dirty="0" smtClean="0"/>
              <a:t>product of instruction or reading</a:t>
            </a:r>
          </a:p>
          <a:p>
            <a:pPr lvl="1"/>
            <a:r>
              <a:rPr lang="en-US" dirty="0" smtClean="0"/>
              <a:t>Calling on Inattentive students</a:t>
            </a:r>
          </a:p>
          <a:p>
            <a:pPr lvl="3">
              <a:buNone/>
            </a:pPr>
            <a:endParaRPr lang="en-US" dirty="0"/>
          </a:p>
        </p:txBody>
      </p:sp>
      <p:pic>
        <p:nvPicPr>
          <p:cNvPr id="2050" name="Picture 2" descr="C:\Documents and Settings\caruccic\My Documents\My Pictures\Microsoft Clip Organizer\AG00261_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5295900"/>
            <a:ext cx="1009650" cy="1200150"/>
          </a:xfrm>
          <a:prstGeom prst="rect">
            <a:avLst/>
          </a:prstGeom>
          <a:noFill/>
        </p:spPr>
      </p:pic>
      <p:pic>
        <p:nvPicPr>
          <p:cNvPr id="5" name="Picture 2" descr="C:\Documents and Settings\caruccic\My Documents\My Pictures\Microsoft Clip Organizer\AG00261_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5295900"/>
            <a:ext cx="1009650" cy="1200150"/>
          </a:xfrm>
          <a:prstGeom prst="rect">
            <a:avLst/>
          </a:prstGeom>
          <a:noFill/>
        </p:spPr>
      </p:pic>
      <p:pic>
        <p:nvPicPr>
          <p:cNvPr id="6" name="Picture 2" descr="C:\Documents and Settings\caruccic\My Documents\My Pictures\Microsoft Clip Organizer\AG00261_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5600" y="5295900"/>
            <a:ext cx="1009650" cy="1200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Verbal Responses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Individual Turns</a:t>
            </a:r>
          </a:p>
          <a:p>
            <a:pPr lvl="1"/>
            <a:r>
              <a:rPr lang="en-US" sz="2400" dirty="0" smtClean="0"/>
              <a:t>Option #1 –Partner First</a:t>
            </a:r>
          </a:p>
          <a:p>
            <a:pPr lvl="2"/>
            <a:r>
              <a:rPr lang="en-US" sz="2000" dirty="0" smtClean="0"/>
              <a:t>Have students share answers with their partners.</a:t>
            </a:r>
          </a:p>
          <a:p>
            <a:pPr lvl="2"/>
            <a:r>
              <a:rPr lang="en-US" sz="2000" dirty="0" smtClean="0"/>
              <a:t>Then call on a student. </a:t>
            </a:r>
          </a:p>
          <a:p>
            <a:pPr lvl="1"/>
            <a:r>
              <a:rPr lang="en-US" sz="2400" dirty="0" smtClean="0"/>
              <a:t>Option #2 –Question First</a:t>
            </a:r>
          </a:p>
          <a:p>
            <a:pPr lvl="2"/>
            <a:r>
              <a:rPr lang="en-US" sz="2000" dirty="0" smtClean="0"/>
              <a:t>Ask a question.</a:t>
            </a:r>
          </a:p>
          <a:p>
            <a:pPr lvl="2"/>
            <a:r>
              <a:rPr lang="en-US" sz="2000" dirty="0" smtClean="0"/>
              <a:t>Raise your hands to indicate silence.</a:t>
            </a:r>
          </a:p>
          <a:p>
            <a:pPr lvl="2"/>
            <a:r>
              <a:rPr lang="en-US" sz="2000" dirty="0" smtClean="0"/>
              <a:t>Give thinking time.</a:t>
            </a:r>
          </a:p>
          <a:p>
            <a:pPr lvl="2"/>
            <a:r>
              <a:rPr lang="en-US" sz="2000" dirty="0" smtClean="0"/>
              <a:t>Call on a student. </a:t>
            </a:r>
            <a:endParaRPr lang="en-US" sz="2000" dirty="0"/>
          </a:p>
        </p:txBody>
      </p:sp>
      <p:pic>
        <p:nvPicPr>
          <p:cNvPr id="3075" name="Picture 3" descr="C:\Documents and Settings\caruccic\Local Settings\Temporary Internet Files\Content.IE5\P8OUPX2J\MCj0088954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3352800"/>
            <a:ext cx="2304944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Verbal Responses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Individual Turns</a:t>
            </a:r>
          </a:p>
          <a:p>
            <a:pPr lvl="1"/>
            <a:r>
              <a:rPr lang="en-US" sz="2400" dirty="0" smtClean="0"/>
              <a:t>Option #3 –Whip Around or Pass strategy</a:t>
            </a:r>
          </a:p>
          <a:p>
            <a:pPr lvl="2"/>
            <a:r>
              <a:rPr lang="en-US" sz="2000" dirty="0" smtClean="0"/>
              <a:t>Best used when there are many possible answers to a question.</a:t>
            </a:r>
          </a:p>
          <a:p>
            <a:pPr lvl="2"/>
            <a:r>
              <a:rPr lang="en-US" sz="2000" dirty="0" smtClean="0"/>
              <a:t>Ask the question</a:t>
            </a:r>
          </a:p>
          <a:p>
            <a:pPr lvl="2"/>
            <a:r>
              <a:rPr lang="en-US" sz="2000" dirty="0" smtClean="0"/>
              <a:t>Give students thinking time.</a:t>
            </a:r>
          </a:p>
          <a:p>
            <a:pPr lvl="2"/>
            <a:r>
              <a:rPr lang="en-US" sz="2000" dirty="0" smtClean="0"/>
              <a:t>Start at any location in the room. Have students quickly give answers going up and down the rows without commenting. Students are allowed to pass if they do not have a response or someone has already shared the same idea. 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Written Responses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Tips to consider</a:t>
            </a:r>
          </a:p>
          <a:p>
            <a:pPr lvl="1"/>
            <a:r>
              <a:rPr lang="en-US" dirty="0" smtClean="0"/>
              <a:t>Gauge the length of the written </a:t>
            </a:r>
          </a:p>
          <a:p>
            <a:pPr lvl="1">
              <a:buNone/>
            </a:pPr>
            <a:r>
              <a:rPr lang="en-US" dirty="0" smtClean="0"/>
              <a:t>response to avoid “voids”</a:t>
            </a:r>
          </a:p>
          <a:p>
            <a:pPr lvl="2"/>
            <a:r>
              <a:rPr lang="en-US" dirty="0" smtClean="0"/>
              <a:t>Make the response fairly short OR</a:t>
            </a:r>
          </a:p>
          <a:p>
            <a:pPr lvl="2"/>
            <a:r>
              <a:rPr lang="en-US" dirty="0" smtClean="0"/>
              <a:t>Make the response “eternal”</a:t>
            </a:r>
          </a:p>
          <a:p>
            <a:pPr lvl="3"/>
            <a:r>
              <a:rPr lang="en-US" dirty="0" smtClean="0"/>
              <a:t>ex. “Write ideas until I say stop” instead of “write 3…”</a:t>
            </a:r>
          </a:p>
          <a:p>
            <a:pPr lvl="1"/>
            <a:r>
              <a:rPr lang="en-US" dirty="0" smtClean="0"/>
              <a:t>Have students write responses on paper, post-its, graphic organizers, journal pages, slates, etc.</a:t>
            </a:r>
          </a:p>
          <a:p>
            <a:pPr lvl="3">
              <a:buNone/>
            </a:pPr>
            <a:endParaRPr lang="en-US" dirty="0" smtClean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00800" y="1905000"/>
            <a:ext cx="173355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Written Responses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Response Slates</a:t>
            </a:r>
          </a:p>
          <a:p>
            <a:pPr lvl="8">
              <a:buFont typeface="Arial" pitchFamily="34" charset="0"/>
              <a:buChar char="•"/>
            </a:pPr>
            <a:r>
              <a:rPr lang="en-US" sz="2400" dirty="0" smtClean="0"/>
              <a:t>Give a directive</a:t>
            </a:r>
          </a:p>
          <a:p>
            <a:pPr lvl="8">
              <a:buFont typeface="Arial" pitchFamily="34" charset="0"/>
              <a:buChar char="•"/>
            </a:pPr>
            <a:r>
              <a:rPr lang="en-US" sz="2400" dirty="0" smtClean="0"/>
              <a:t>Have students write their answers on individual whiteboards, slates, or chalkboards</a:t>
            </a:r>
          </a:p>
          <a:p>
            <a:pPr lvl="8">
              <a:buFont typeface="Arial" pitchFamily="34" charset="0"/>
              <a:buChar char="•"/>
            </a:pPr>
            <a:r>
              <a:rPr lang="en-US" sz="2400" dirty="0" smtClean="0"/>
              <a:t>When adequate response time has been given, have students display their slates</a:t>
            </a:r>
          </a:p>
          <a:p>
            <a:pPr lvl="8">
              <a:buFont typeface="Arial" pitchFamily="34" charset="0"/>
              <a:buChar char="•"/>
            </a:pPr>
            <a:r>
              <a:rPr lang="en-US" sz="2400" dirty="0" smtClean="0"/>
              <a:t>Give feedback</a:t>
            </a:r>
            <a:endParaRPr lang="en-US" sz="2400" dirty="0"/>
          </a:p>
        </p:txBody>
      </p:sp>
      <p:pic>
        <p:nvPicPr>
          <p:cNvPr id="6146" name="Picture 2" descr="http://www.kbibens.com/Dcp_13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667000"/>
            <a:ext cx="3505200" cy="32024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Written Responses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Response Cards</a:t>
            </a:r>
          </a:p>
          <a:p>
            <a:pPr lvl="1"/>
            <a:r>
              <a:rPr lang="en-US" sz="2400" dirty="0" smtClean="0"/>
              <a:t>Have students write responses on cards or provide them with prepared cards</a:t>
            </a:r>
          </a:p>
          <a:p>
            <a:pPr lvl="2"/>
            <a:r>
              <a:rPr lang="en-US" sz="2000" dirty="0" smtClean="0"/>
              <a:t>Generic responses: Yes, No, Agree, Disagree, True, False</a:t>
            </a:r>
          </a:p>
          <a:p>
            <a:pPr lvl="2"/>
            <a:r>
              <a:rPr lang="en-US" sz="2000" dirty="0" smtClean="0"/>
              <a:t>Punctuation Marks</a:t>
            </a:r>
          </a:p>
          <a:p>
            <a:pPr lvl="2"/>
            <a:r>
              <a:rPr lang="en-US" sz="2000" dirty="0" smtClean="0"/>
              <a:t>Vocabulary Terms</a:t>
            </a:r>
          </a:p>
          <a:p>
            <a:pPr lvl="1"/>
            <a:r>
              <a:rPr lang="en-US" sz="2400" dirty="0" smtClean="0"/>
              <a:t>Ask a question, students select best response</a:t>
            </a:r>
          </a:p>
          <a:p>
            <a:pPr lvl="1"/>
            <a:r>
              <a:rPr lang="en-US" sz="2400" dirty="0" smtClean="0"/>
              <a:t>Ask students to hold up card</a:t>
            </a:r>
          </a:p>
          <a:p>
            <a:pPr lvl="1"/>
            <a:r>
              <a:rPr lang="en-US" sz="2400" dirty="0" smtClean="0"/>
              <a:t>Carefully monitor responses and provide feedback</a:t>
            </a:r>
          </a:p>
          <a:p>
            <a:pPr lvl="1"/>
            <a:endParaRPr lang="en-US" sz="2400" dirty="0" smtClean="0"/>
          </a:p>
          <a:p>
            <a:pPr lvl="1"/>
            <a:r>
              <a:rPr lang="en-US" sz="2000" dirty="0" smtClean="0"/>
              <a:t>Electronic “clickers” are the high tech version of response cards</a:t>
            </a:r>
          </a:p>
        </p:txBody>
      </p:sp>
      <p:pic>
        <p:nvPicPr>
          <p:cNvPr id="35842" name="Picture 2" descr="http://www.wilmu.edu/avsupport/images/response_card_lg_R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715000"/>
            <a:ext cx="1104089" cy="1143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 Responses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Act out</a:t>
            </a:r>
          </a:p>
          <a:p>
            <a:pPr lvl="1"/>
            <a:r>
              <a:rPr lang="en-US" dirty="0" smtClean="0"/>
              <a:t>Story, concept, historical event, etc.</a:t>
            </a:r>
          </a:p>
          <a:p>
            <a:r>
              <a:rPr lang="en-US" b="1" dirty="0" smtClean="0"/>
              <a:t>Gestures</a:t>
            </a:r>
          </a:p>
          <a:p>
            <a:pPr lvl="1"/>
            <a:r>
              <a:rPr lang="en-US" dirty="0" smtClean="0"/>
              <a:t>Indicate answer or facilitate recall.</a:t>
            </a:r>
          </a:p>
          <a:p>
            <a:r>
              <a:rPr lang="en-US" b="1" dirty="0" smtClean="0"/>
              <a:t>Facial Expressions</a:t>
            </a:r>
          </a:p>
          <a:p>
            <a:pPr lvl="1"/>
            <a:r>
              <a:rPr lang="en-US" sz="1800" dirty="0" smtClean="0"/>
              <a:t>Ex. “This word is </a:t>
            </a:r>
            <a:r>
              <a:rPr lang="en-US" sz="1800" i="1" dirty="0" smtClean="0"/>
              <a:t>despondent</a:t>
            </a:r>
            <a:r>
              <a:rPr lang="en-US" sz="1800" dirty="0" smtClean="0"/>
              <a:t>, When you feel very low from the loss of hope, you feel </a:t>
            </a:r>
            <a:r>
              <a:rPr lang="en-US" sz="1800" i="1" dirty="0" smtClean="0"/>
              <a:t>despondent</a:t>
            </a:r>
            <a:r>
              <a:rPr lang="en-US" sz="1800" dirty="0" smtClean="0"/>
              <a:t>. If you have lost all hope and feel very low, you are ___. If you lost your job, all of your savings, and your home, you would feel ____. Show me with your body and face, how would you look if you felt </a:t>
            </a:r>
            <a:r>
              <a:rPr lang="en-US" sz="1800" i="1" dirty="0" smtClean="0"/>
              <a:t>despondent</a:t>
            </a:r>
            <a:r>
              <a:rPr lang="en-US" sz="1800" dirty="0" smtClean="0"/>
              <a:t>.”</a:t>
            </a:r>
            <a:endParaRPr lang="en-US" sz="1800" dirty="0"/>
          </a:p>
        </p:txBody>
      </p:sp>
      <p:pic>
        <p:nvPicPr>
          <p:cNvPr id="36866" name="Picture 2" descr="http://www.aecom.yu.edu/ooe/whoiswho/images/Balance.jpg"/>
          <p:cNvPicPr>
            <a:picLocks noChangeAspect="1" noChangeArrowheads="1"/>
          </p:cNvPicPr>
          <p:nvPr/>
        </p:nvPicPr>
        <p:blipFill>
          <a:blip r:embed="rId2" cstate="print"/>
          <a:srcRect t="17647"/>
          <a:stretch>
            <a:fillRect/>
          </a:stretch>
        </p:blipFill>
        <p:spPr bwMode="auto">
          <a:xfrm>
            <a:off x="6705600" y="1828800"/>
            <a:ext cx="1914939" cy="25908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does this topic fit into the </a:t>
            </a:r>
            <a:br>
              <a:rPr lang="en-US" dirty="0" smtClean="0"/>
            </a:br>
            <a:r>
              <a:rPr lang="en-US" dirty="0" err="1" smtClean="0"/>
              <a:t>RtII</a:t>
            </a:r>
            <a:r>
              <a:rPr lang="en-US" dirty="0" smtClean="0"/>
              <a:t> model?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r>
              <a:rPr lang="en-US" sz="2800" dirty="0" smtClean="0"/>
              <a:t>PA has defined its Secondary </a:t>
            </a:r>
            <a:r>
              <a:rPr lang="en-US" sz="2800" dirty="0" err="1" smtClean="0"/>
              <a:t>RtII</a:t>
            </a:r>
            <a:r>
              <a:rPr lang="en-US" sz="2800" dirty="0" smtClean="0"/>
              <a:t> framework around 6 major components:</a:t>
            </a:r>
            <a:endParaRPr lang="en-US" sz="2500" dirty="0" smtClean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81000" y="3200400"/>
          <a:ext cx="8077200" cy="3474720"/>
        </p:xfrm>
        <a:graphic>
          <a:graphicData uri="http://schemas.openxmlformats.org/drawingml/2006/table">
            <a:tbl>
              <a:tblPr firstRow="1" bandRow="1"/>
              <a:tblGrid>
                <a:gridCol w="8077200"/>
              </a:tblGrid>
              <a:tr h="370840">
                <a:tc>
                  <a:txBody>
                    <a:bodyPr/>
                    <a:lstStyle/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AutoNum type="arabicPeriod"/>
                        <a:tabLst/>
                        <a:defRPr/>
                      </a:pPr>
                      <a:r>
                        <a:rPr lang="en-US" sz="2400" b="1" dirty="0" smtClean="0">
                          <a:effectLst>
                            <a:glow rad="63500">
                              <a:schemeClr val="accent1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High Quality Classroom Instruction / </a:t>
                      </a:r>
                    </a:p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>
                          <a:effectLst>
                            <a:glow rad="63500">
                              <a:schemeClr val="accent1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      Standards-Aligned Core Curriculum</a:t>
                      </a:r>
                    </a:p>
                  </a:txBody>
                  <a:tcPr>
                    <a:lnL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>
                          <a:effectLst>
                            <a:glow rad="63500">
                              <a:schemeClr val="accent1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2. Relational Support </a:t>
                      </a:r>
                    </a:p>
                  </a:txBody>
                  <a:tcPr>
                    <a:lnL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342900" indent="-342900">
                        <a:buFontTx/>
                        <a:buNone/>
                      </a:pPr>
                      <a:r>
                        <a:rPr lang="en-US" sz="2400" b="1" dirty="0" smtClean="0">
                          <a:effectLst>
                            <a:glow rad="63500">
                              <a:schemeClr val="accent1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3. Scientifically/Evidence Based Interventions, Instructional Methodologies and Strategies</a:t>
                      </a:r>
                      <a:endParaRPr lang="en-US" sz="2400" dirty="0">
                        <a:effectLst>
                          <a:glow rad="63500">
                            <a:schemeClr val="accent1">
                              <a:satMod val="175000"/>
                              <a:alpha val="40000"/>
                            </a:schemeClr>
                          </a:glow>
                        </a:effectLst>
                      </a:endParaRPr>
                    </a:p>
                  </a:txBody>
                  <a:tcPr>
                    <a:lnL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4. Tiered Instructional Interventions</a:t>
                      </a:r>
                    </a:p>
                  </a:txBody>
                  <a:tcPr>
                    <a:lnL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342900" indent="-342900">
                        <a:buFontTx/>
                        <a:buNone/>
                      </a:pPr>
                      <a:r>
                        <a:rPr lang="en-US" sz="2400" dirty="0" smtClean="0"/>
                        <a:t>5. Data-Based Decision-Making</a:t>
                      </a:r>
                      <a:endParaRPr lang="en-US" sz="2400" dirty="0"/>
                    </a:p>
                  </a:txBody>
                  <a:tcPr>
                    <a:lnL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342900" marR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dirty="0" smtClean="0">
                          <a:effectLst>
                            <a:glow rad="63500">
                              <a:schemeClr val="accent1">
                                <a:satMod val="175000"/>
                                <a:alpha val="40000"/>
                              </a:schemeClr>
                            </a:glow>
                          </a:effectLst>
                        </a:rPr>
                        <a:t>6. Professional Development</a:t>
                      </a:r>
                    </a:p>
                  </a:txBody>
                  <a:tcPr>
                    <a:lnL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Action Responses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Hand Signals</a:t>
            </a:r>
          </a:p>
          <a:p>
            <a:pPr lvl="1"/>
            <a:r>
              <a:rPr lang="en-US" sz="2400" dirty="0" smtClean="0"/>
              <a:t>Thumbs up/thumbs down</a:t>
            </a:r>
          </a:p>
          <a:p>
            <a:pPr lvl="1"/>
            <a:r>
              <a:rPr lang="en-US" sz="2400" dirty="0" smtClean="0"/>
              <a:t>Write items on the board and number them.</a:t>
            </a:r>
          </a:p>
          <a:p>
            <a:pPr lvl="2"/>
            <a:r>
              <a:rPr lang="en-US" sz="2000" dirty="0" smtClean="0"/>
              <a:t>Language Arts: 1. elated 2. intention 3. reluctant</a:t>
            </a:r>
          </a:p>
          <a:p>
            <a:pPr lvl="1"/>
            <a:r>
              <a:rPr lang="en-US" sz="2400" dirty="0" smtClean="0"/>
              <a:t>Ask a question. Have students form answers on their desks.</a:t>
            </a:r>
          </a:p>
          <a:p>
            <a:pPr lvl="1"/>
            <a:r>
              <a:rPr lang="en-US" sz="2400" dirty="0" smtClean="0"/>
              <a:t>After adequate thinking time, have students hold up their hands showing responses</a:t>
            </a:r>
          </a:p>
          <a:p>
            <a:pPr lvl="3">
              <a:buNone/>
            </a:pPr>
            <a:endParaRPr lang="en-US" dirty="0"/>
          </a:p>
        </p:txBody>
      </p:sp>
      <p:pic>
        <p:nvPicPr>
          <p:cNvPr id="37890" name="Picture 2" descr="C:\Documents and Settings\caruccic\Local Settings\Temporary Internet Files\Content.IE5\P8OUPX2J\MCPE01448_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2057400"/>
            <a:ext cx="609600" cy="991840"/>
          </a:xfrm>
          <a:prstGeom prst="rect">
            <a:avLst/>
          </a:prstGeom>
          <a:noFill/>
        </p:spPr>
      </p:pic>
      <p:pic>
        <p:nvPicPr>
          <p:cNvPr id="5" name="Picture 2" descr="C:\Documents and Settings\caruccic\Local Settings\Temporary Internet Files\Content.IE5\P8OUPX2J\MCPE01448_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0800000">
            <a:off x="5562600" y="2057400"/>
            <a:ext cx="609600" cy="9918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Which of these practices could you use in your classroom?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1.</a:t>
            </a:r>
          </a:p>
          <a:p>
            <a:pPr>
              <a:buNone/>
            </a:pPr>
            <a:r>
              <a:rPr lang="en-US" dirty="0" smtClean="0"/>
              <a:t>2.</a:t>
            </a:r>
          </a:p>
          <a:p>
            <a:pPr>
              <a:buNone/>
            </a:pPr>
            <a:r>
              <a:rPr lang="en-US" dirty="0" smtClean="0"/>
              <a:t>3.</a:t>
            </a:r>
          </a:p>
          <a:p>
            <a:pPr>
              <a:buNone/>
            </a:pPr>
            <a:r>
              <a:rPr lang="en-US" dirty="0" smtClean="0"/>
              <a:t>4.</a:t>
            </a:r>
          </a:p>
          <a:p>
            <a:pPr>
              <a:buNone/>
            </a:pPr>
            <a:r>
              <a:rPr lang="en-US" dirty="0" smtClean="0"/>
              <a:t>5.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Active Participation –Why?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Opportunities to respond relate to:</a:t>
            </a:r>
          </a:p>
          <a:p>
            <a:endParaRPr lang="en-US" dirty="0" smtClean="0"/>
          </a:p>
          <a:p>
            <a:pPr lvl="1"/>
            <a:r>
              <a:rPr lang="en-US" dirty="0" smtClean="0"/>
              <a:t>Increased academic achievement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Increased on task behavior</a:t>
            </a:r>
          </a:p>
          <a:p>
            <a:pPr lvl="1">
              <a:buNone/>
            </a:pPr>
            <a:endParaRPr lang="en-US" dirty="0" smtClean="0"/>
          </a:p>
          <a:p>
            <a:pPr lvl="1"/>
            <a:r>
              <a:rPr lang="en-US" dirty="0" smtClean="0"/>
              <a:t>Decreased behavioral challenges</a:t>
            </a:r>
            <a:endParaRPr lang="en-US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5029200" y="1524000"/>
          <a:ext cx="3352800" cy="4724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Active Participation –What?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All </a:t>
            </a:r>
            <a:r>
              <a:rPr lang="en-US" b="1" dirty="0" smtClean="0"/>
              <a:t>Students Respond.</a:t>
            </a:r>
          </a:p>
          <a:p>
            <a:pPr>
              <a:buNone/>
            </a:pPr>
            <a:r>
              <a:rPr lang="en-US" sz="2600" dirty="0" smtClean="0"/>
              <a:t>When possible use response procedures that engage all students</a:t>
            </a:r>
          </a:p>
          <a:p>
            <a:pPr lvl="5">
              <a:buNone/>
            </a:pPr>
            <a:r>
              <a:rPr lang="en-US" sz="3200" b="1" u="sng" dirty="0" smtClean="0"/>
              <a:t>Verbal Responses</a:t>
            </a:r>
          </a:p>
          <a:p>
            <a:pPr lvl="5">
              <a:buNone/>
            </a:pPr>
            <a:endParaRPr lang="en-US" sz="3200" b="1" dirty="0" smtClean="0"/>
          </a:p>
          <a:p>
            <a:pPr lvl="5">
              <a:buNone/>
            </a:pPr>
            <a:r>
              <a:rPr lang="en-US" sz="3200" b="1" u="sng" dirty="0" smtClean="0"/>
              <a:t>Written Responses</a:t>
            </a:r>
          </a:p>
          <a:p>
            <a:pPr lvl="5">
              <a:buNone/>
            </a:pPr>
            <a:endParaRPr lang="en-US" sz="3200" b="1" dirty="0" smtClean="0"/>
          </a:p>
          <a:p>
            <a:pPr lvl="5">
              <a:buNone/>
            </a:pPr>
            <a:r>
              <a:rPr lang="en-US" sz="3200" b="1" u="sng" dirty="0" smtClean="0"/>
              <a:t>Action Responses</a:t>
            </a:r>
            <a:endParaRPr lang="en-US" sz="3200" b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Active Participation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b="1" dirty="0" smtClean="0"/>
              <a:t>Think Pair Share</a:t>
            </a:r>
          </a:p>
          <a:p>
            <a:pPr>
              <a:buNone/>
            </a:pPr>
            <a:r>
              <a:rPr lang="en-US" sz="2400" dirty="0" smtClean="0"/>
              <a:t>What are ways that students can respond in a lesson?</a:t>
            </a:r>
          </a:p>
          <a:p>
            <a:pPr>
              <a:buNone/>
            </a:pPr>
            <a:r>
              <a:rPr lang="en-US" sz="2400" dirty="0" smtClean="0"/>
              <a:t>1.</a:t>
            </a:r>
          </a:p>
          <a:p>
            <a:pPr>
              <a:buNone/>
            </a:pPr>
            <a:r>
              <a:rPr lang="en-US" sz="2400" dirty="0" smtClean="0"/>
              <a:t>2.</a:t>
            </a:r>
          </a:p>
          <a:p>
            <a:pPr>
              <a:buNone/>
            </a:pPr>
            <a:r>
              <a:rPr lang="en-US" sz="2400" dirty="0" smtClean="0"/>
              <a:t>3.</a:t>
            </a:r>
          </a:p>
          <a:p>
            <a:pPr>
              <a:buNone/>
            </a:pPr>
            <a:r>
              <a:rPr lang="en-US" sz="2400" dirty="0" smtClean="0"/>
              <a:t>4.</a:t>
            </a:r>
          </a:p>
          <a:p>
            <a:pPr>
              <a:buNone/>
            </a:pPr>
            <a:r>
              <a:rPr lang="en-US" sz="2400" dirty="0" smtClean="0"/>
              <a:t>5.</a:t>
            </a:r>
          </a:p>
          <a:p>
            <a:pPr>
              <a:buNone/>
            </a:pPr>
            <a:r>
              <a:rPr lang="en-US" sz="2400" dirty="0" smtClean="0"/>
              <a:t>6.</a:t>
            </a:r>
          </a:p>
          <a:p>
            <a:pPr>
              <a:buNone/>
            </a:pPr>
            <a:r>
              <a:rPr lang="en-US" sz="2400" dirty="0" smtClean="0"/>
              <a:t>7.</a:t>
            </a:r>
          </a:p>
          <a:p>
            <a:pPr>
              <a:buNone/>
            </a:pPr>
            <a:r>
              <a:rPr lang="en-US" sz="2400" dirty="0" smtClean="0"/>
              <a:t>8.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Active Participation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4800" b="1" u="sng" dirty="0" smtClean="0">
                <a:latin typeface="Earwig Factory" pitchFamily="2" charset="0"/>
              </a:rPr>
              <a:t>Assume-</a:t>
            </a:r>
            <a:r>
              <a:rPr lang="en-US" sz="4800" b="1" u="sng" dirty="0" err="1" smtClean="0">
                <a:latin typeface="Earwig Factory" pitchFamily="2" charset="0"/>
              </a:rPr>
              <a:t>i</a:t>
            </a:r>
            <a:r>
              <a:rPr lang="en-US" sz="4800" b="1" u="sng" dirty="0" smtClean="0">
                <a:latin typeface="Earwig Factory" pitchFamily="2" charset="0"/>
              </a:rPr>
              <a:t>-</a:t>
            </a:r>
            <a:r>
              <a:rPr lang="en-US" sz="4800" b="1" u="sng" dirty="0" err="1" smtClean="0">
                <a:latin typeface="Earwig Factory" pitchFamily="2" charset="0"/>
              </a:rPr>
              <a:t>cide</a:t>
            </a:r>
            <a:endParaRPr lang="en-US" sz="4800" b="1" u="sng" dirty="0" smtClean="0">
              <a:latin typeface="Earwig Factory" pitchFamily="2" charset="0"/>
            </a:endParaRPr>
          </a:p>
          <a:p>
            <a:pPr>
              <a:buNone/>
            </a:pPr>
            <a:r>
              <a:rPr lang="en-US" dirty="0" smtClean="0"/>
              <a:t>Just because the students are </a:t>
            </a:r>
          </a:p>
          <a:p>
            <a:pPr>
              <a:buNone/>
            </a:pPr>
            <a:r>
              <a:rPr lang="en-US" dirty="0" smtClean="0"/>
              <a:t>physically bigger, does not mean </a:t>
            </a:r>
          </a:p>
          <a:p>
            <a:pPr>
              <a:buNone/>
            </a:pPr>
            <a:r>
              <a:rPr lang="en-US" dirty="0" smtClean="0"/>
              <a:t>they know how to participate as a </a:t>
            </a:r>
          </a:p>
          <a:p>
            <a:pPr>
              <a:buNone/>
            </a:pPr>
            <a:r>
              <a:rPr lang="en-US" dirty="0" smtClean="0"/>
              <a:t>student appropriately!</a:t>
            </a:r>
          </a:p>
          <a:p>
            <a:pPr algn="ctr">
              <a:buNone/>
            </a:pPr>
            <a:endParaRPr lang="en-US" sz="2000" dirty="0" smtClean="0"/>
          </a:p>
          <a:p>
            <a:pPr algn="ctr">
              <a:buNone/>
            </a:pP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You must explicitly teach behaviors!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8" name="Picture 7" descr="rebel teenage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400800" y="1905000"/>
            <a:ext cx="2184400" cy="3276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Anita Archer…in action!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While watching the video clip, make a list of the ways Anita uses 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verbal responses</a:t>
            </a:r>
            <a:r>
              <a:rPr lang="en-US" dirty="0" smtClean="0"/>
              <a:t>, 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written responses</a:t>
            </a:r>
            <a:r>
              <a:rPr lang="en-US" dirty="0" smtClean="0"/>
              <a:t>, and 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action responses</a:t>
            </a:r>
            <a:r>
              <a:rPr lang="en-US" dirty="0" smtClean="0"/>
              <a:t>.</a:t>
            </a:r>
          </a:p>
          <a:p>
            <a:pPr algn="ctr">
              <a:buNone/>
            </a:pPr>
            <a:r>
              <a:rPr lang="en-US" dirty="0" smtClean="0"/>
              <a:t>Be prepared to share your observations!</a:t>
            </a:r>
          </a:p>
          <a:p>
            <a:pPr>
              <a:buNone/>
            </a:pP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3" descr="anita archer.jpg">
            <a:hlinkClick r:id="rId3"/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657600" y="4343400"/>
            <a:ext cx="1524000" cy="20490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caruccic\Local Settings\Temporary Internet Files\Content.IE5\UG4DGL57\MCj0128679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24600" y="1981200"/>
            <a:ext cx="2496922" cy="4310322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Verbal Responses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Choral Responses</a:t>
            </a:r>
          </a:p>
          <a:p>
            <a:pPr lvl="1"/>
            <a:r>
              <a:rPr lang="en-US" dirty="0" smtClean="0"/>
              <a:t>Use when answers are short and the same</a:t>
            </a:r>
          </a:p>
          <a:p>
            <a:pPr lvl="1">
              <a:buNone/>
            </a:pPr>
            <a:endParaRPr lang="en-US" sz="2000" dirty="0" smtClean="0"/>
          </a:p>
          <a:p>
            <a:pPr lvl="1"/>
            <a:r>
              <a:rPr lang="en-US" dirty="0" smtClean="0"/>
              <a:t>Explicitly teach students 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when </a:t>
            </a:r>
            <a:r>
              <a:rPr lang="en-US" dirty="0" smtClean="0"/>
              <a:t>to respond</a:t>
            </a:r>
          </a:p>
          <a:p>
            <a:pPr lvl="2"/>
            <a:r>
              <a:rPr lang="en-US" dirty="0" smtClean="0"/>
              <a:t>Verbal cue (ex. “Everyone”)</a:t>
            </a:r>
          </a:p>
          <a:p>
            <a:pPr lvl="2"/>
            <a:r>
              <a:rPr lang="en-US" dirty="0" smtClean="0"/>
              <a:t>Visual cue (ex. Lower your hands)</a:t>
            </a:r>
          </a:p>
          <a:p>
            <a:pPr lvl="2">
              <a:buNone/>
            </a:pPr>
            <a:endParaRPr lang="en-US" sz="2000" dirty="0" smtClean="0"/>
          </a:p>
          <a:p>
            <a:pPr lvl="1"/>
            <a:r>
              <a:rPr lang="en-US" dirty="0" smtClean="0"/>
              <a:t>Explicitly teach 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how </a:t>
            </a:r>
            <a:r>
              <a:rPr lang="en-US" dirty="0" smtClean="0"/>
              <a:t>to respond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tudent partners.jpg"/>
          <p:cNvPicPr>
            <a:picLocks noChangeAspect="1"/>
          </p:cNvPicPr>
          <p:nvPr/>
        </p:nvPicPr>
        <p:blipFill>
          <a:blip r:embed="rId2" cstate="print">
            <a:lum/>
          </a:blip>
          <a:srcRect t="34632"/>
          <a:stretch>
            <a:fillRect/>
          </a:stretch>
        </p:blipFill>
        <p:spPr>
          <a:xfrm>
            <a:off x="5638800" y="4876800"/>
            <a:ext cx="3076575" cy="143827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Verbal Responses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52600"/>
            <a:ext cx="8610600" cy="4343400"/>
          </a:xfrm>
        </p:spPr>
        <p:txBody>
          <a:bodyPr/>
          <a:lstStyle/>
          <a:p>
            <a:r>
              <a:rPr lang="en-US" b="1" dirty="0" smtClean="0"/>
              <a:t>Partners</a:t>
            </a:r>
          </a:p>
          <a:p>
            <a:pPr lvl="1"/>
            <a:r>
              <a:rPr lang="en-US" sz="2400" dirty="0" smtClean="0"/>
              <a:t>Use when the answers are long and difficult</a:t>
            </a:r>
          </a:p>
          <a:p>
            <a:pPr lvl="1"/>
            <a:r>
              <a:rPr lang="en-US" sz="2400" dirty="0" smtClean="0"/>
              <a:t>Assign partners; give them a number (#1 or #2)</a:t>
            </a:r>
          </a:p>
          <a:p>
            <a:pPr lvl="1"/>
            <a:r>
              <a:rPr lang="en-US" sz="2400" dirty="0" smtClean="0"/>
              <a:t>Pair lower performing students with middle performing</a:t>
            </a:r>
          </a:p>
          <a:p>
            <a:pPr lvl="1"/>
            <a:r>
              <a:rPr lang="en-US" sz="2400" dirty="0" smtClean="0"/>
              <a:t>Sit partners next to each other</a:t>
            </a:r>
          </a:p>
          <a:p>
            <a:pPr lvl="1"/>
            <a:r>
              <a:rPr lang="en-US" sz="2400" dirty="0" smtClean="0"/>
              <a:t>Use triads when appropriate</a:t>
            </a:r>
          </a:p>
          <a:p>
            <a:pPr lvl="2"/>
            <a:r>
              <a:rPr lang="en-US" sz="2200" dirty="0" smtClean="0"/>
              <a:t>Ex. Student who has difficulty with partner work</a:t>
            </a:r>
          </a:p>
          <a:p>
            <a:pPr lvl="3">
              <a:buNone/>
            </a:pPr>
            <a:r>
              <a:rPr lang="en-US" dirty="0" smtClean="0"/>
              <a:t>#1 average student</a:t>
            </a:r>
          </a:p>
          <a:p>
            <a:pPr lvl="3">
              <a:buNone/>
            </a:pPr>
            <a:r>
              <a:rPr lang="en-US" dirty="0" smtClean="0"/>
              <a:t>#2 average student</a:t>
            </a:r>
          </a:p>
          <a:p>
            <a:pPr lvl="3">
              <a:buNone/>
            </a:pPr>
            <a:r>
              <a:rPr lang="en-US" dirty="0" smtClean="0"/>
              <a:t>#2 difficult student</a:t>
            </a:r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AnimatedPaint">
  <a:themeElements>
    <a:clrScheme name="Office Them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AnimatedPaint</Template>
  <TotalTime>276</TotalTime>
  <Words>1111</Words>
  <Application>Microsoft Office PowerPoint</Application>
  <PresentationFormat>On-screen Show (4:3)</PresentationFormat>
  <Paragraphs>188</Paragraphs>
  <Slides>21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AnimatedPaint</vt:lpstr>
      <vt:lpstr>Getting Them All Engaged: Inclusive Active Participation  in Secondary Classes</vt:lpstr>
      <vt:lpstr>How does this topic fit into the  RtII model?</vt:lpstr>
      <vt:lpstr>Active Participation –Why?</vt:lpstr>
      <vt:lpstr>Active Participation –What?</vt:lpstr>
      <vt:lpstr>Active Participation</vt:lpstr>
      <vt:lpstr>Active Participation</vt:lpstr>
      <vt:lpstr>Anita Archer…in action!</vt:lpstr>
      <vt:lpstr>Verbal Responses</vt:lpstr>
      <vt:lpstr>Verbal Responses</vt:lpstr>
      <vt:lpstr>Verbal Responses</vt:lpstr>
      <vt:lpstr>Verbal Responses</vt:lpstr>
      <vt:lpstr>Verbal Responses</vt:lpstr>
      <vt:lpstr>Verbal Responses</vt:lpstr>
      <vt:lpstr>Verbal Responses</vt:lpstr>
      <vt:lpstr>Verbal Responses</vt:lpstr>
      <vt:lpstr>Written Responses</vt:lpstr>
      <vt:lpstr>Written Responses</vt:lpstr>
      <vt:lpstr>Written Responses</vt:lpstr>
      <vt:lpstr>Action Responses</vt:lpstr>
      <vt:lpstr>Action Responses</vt:lpstr>
      <vt:lpstr>Which of these practices could you use in your classroom?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Animated Top Scrolling Paint Strokes – Very Pretty!</dc:title>
  <dc:creator> Christine Carucci</dc:creator>
  <cp:lastModifiedBy>Lenovo User</cp:lastModifiedBy>
  <cp:revision>34</cp:revision>
  <dcterms:created xsi:type="dcterms:W3CDTF">2009-07-02T18:24:20Z</dcterms:created>
  <dcterms:modified xsi:type="dcterms:W3CDTF">2009-09-16T17:43:56Z</dcterms:modified>
</cp:coreProperties>
</file>